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Barlow ExtraLight"/>
      <p:regular r:id="rId13"/>
      <p:bold r:id="rId14"/>
      <p:italic r:id="rId15"/>
      <p:boldItalic r:id="rId16"/>
    </p:embeddedFont>
    <p:embeddedFont>
      <p:font typeface="Lato"/>
      <p:regular r:id="rId17"/>
      <p:bold r:id="rId18"/>
      <p:italic r:id="rId19"/>
      <p:boldItalic r:id="rId20"/>
    </p:embeddedFont>
    <p:embeddedFont>
      <p:font typeface="Poppins"/>
      <p:regular r:id="rId21"/>
      <p:bold r:id="rId22"/>
      <p:italic r:id="rId23"/>
      <p:boldItalic r:id="rId24"/>
    </p:embeddedFont>
    <p:embeddedFont>
      <p:font typeface="Lato Light"/>
      <p:regular r:id="rId25"/>
      <p:bold r:id="rId26"/>
      <p:italic r:id="rId27"/>
      <p:boldItalic r:id="rId28"/>
    </p:embeddedFont>
    <p:embeddedFont>
      <p:font typeface="Lato Black"/>
      <p:bold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1" roundtripDataSignature="AMtx7miost53WfWh8q95gPQZZT3mC9br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22" Type="http://schemas.openxmlformats.org/officeDocument/2006/relationships/font" Target="fonts/Poppins-bold.fntdata"/><Relationship Id="rId21" Type="http://schemas.openxmlformats.org/officeDocument/2006/relationships/font" Target="fonts/Poppins-regular.fntdata"/><Relationship Id="rId24" Type="http://schemas.openxmlformats.org/officeDocument/2006/relationships/font" Target="fonts/Poppins-boldItalic.fntdata"/><Relationship Id="rId23" Type="http://schemas.openxmlformats.org/officeDocument/2006/relationships/font" Target="fonts/Poppins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LatoLight-bold.fntdata"/><Relationship Id="rId25" Type="http://schemas.openxmlformats.org/officeDocument/2006/relationships/font" Target="fonts/LatoLight-regular.fntdata"/><Relationship Id="rId28" Type="http://schemas.openxmlformats.org/officeDocument/2006/relationships/font" Target="fonts/LatoLight-boldItalic.fntdata"/><Relationship Id="rId27" Type="http://schemas.openxmlformats.org/officeDocument/2006/relationships/font" Target="fonts/LatoLight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LatoBlack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customschemas.google.com/relationships/presentationmetadata" Target="metadata"/><Relationship Id="rId30" Type="http://schemas.openxmlformats.org/officeDocument/2006/relationships/font" Target="fonts/LatoBlack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BarlowExtraLight-regular.fntdata"/><Relationship Id="rId12" Type="http://schemas.openxmlformats.org/officeDocument/2006/relationships/slide" Target="slides/slide8.xml"/><Relationship Id="rId15" Type="http://schemas.openxmlformats.org/officeDocument/2006/relationships/font" Target="fonts/BarlowExtraLight-italic.fntdata"/><Relationship Id="rId14" Type="http://schemas.openxmlformats.org/officeDocument/2006/relationships/font" Target="fonts/BarlowExtraLight-bold.fntdata"/><Relationship Id="rId17" Type="http://schemas.openxmlformats.org/officeDocument/2006/relationships/font" Target="fonts/Lato-regular.fntdata"/><Relationship Id="rId16" Type="http://schemas.openxmlformats.org/officeDocument/2006/relationships/font" Target="fonts/BarlowExtraLight-boldItalic.fntdata"/><Relationship Id="rId19" Type="http://schemas.openxmlformats.org/officeDocument/2006/relationships/font" Target="fonts/Lato-italic.fntdata"/><Relationship Id="rId18" Type="http://schemas.openxmlformats.org/officeDocument/2006/relationships/font" Target="fonts/La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cdc.gov/nccdphp/dnpao/features/enhance-immunity/index_es.html#:~:text=Algunas%20formas%20adicionales%20en%20las,el%20consumo%20excesivo%20de%20alcohol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" name="Google Shape;5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" name="Google Shape;7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/>
              <a:t>https://hospiten.com/noticias/post/6093/se-puede-resfriar-por-ir-descalzo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 u="sng">
                <a:solidFill>
                  <a:srgbClr val="0097A7"/>
                </a:solid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https://www.cdc.gov/nccdphp/dnpao/features/enhance-immunity/index_es.html#:~:text=Algunas%20formas%20adicionales%20en%20las,el%20consumo%20excesivo%20de%20alcohol</a:t>
            </a: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/>
              <a:t>https://www.lactoflora.es/alimentacion-y-probioticos-para-reforzar-las-defensas-de-los-mas-pequenos/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b2c26fac48_1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g2b2c26fac4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5" name="Google Shape;45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tada Seccion">
  <p:cSld name="Portada Secc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" name="Google Shape;22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9" name="Google Shape;29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3" name="Google Shape;33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" name="Google Shape;37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8" name="Google Shape;38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2" name="Google Shape;4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9.png"/><Relationship Id="rId6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equilibratumundo/" TargetMode="External"/><Relationship Id="rId5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probi%C3%B3ticos/" TargetMode="External"/><Relationship Id="rId5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www.instagram.com/explore/tags/equilibratumundo/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instagram.com/explore/tags/saludbucodental/" TargetMode="External"/><Relationship Id="rId4" Type="http://schemas.openxmlformats.org/officeDocument/2006/relationships/hyperlink" Target="https://www.instagram.com/explore/tags/ecosistemabucodental/" TargetMode="External"/><Relationship Id="rId5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-32419" y="0"/>
            <a:ext cx="9176400" cy="5143500"/>
          </a:xfrm>
          <a:prstGeom prst="rect">
            <a:avLst/>
          </a:prstGeom>
          <a:solidFill>
            <a:srgbClr val="0097A7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587926" y="2934544"/>
            <a:ext cx="2385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t/>
            </a:r>
            <a:endParaRPr b="0" i="0" sz="4500" u="none" cap="none" strike="noStrike">
              <a:solidFill>
                <a:srgbClr val="FFFFFF"/>
              </a:solidFill>
              <a:latin typeface="Barlow ExtraLight"/>
              <a:ea typeface="Barlow ExtraLight"/>
              <a:cs typeface="Barlow ExtraLight"/>
              <a:sym typeface="Barlow ExtraLight"/>
            </a:endParaRPr>
          </a:p>
        </p:txBody>
      </p:sp>
      <p:cxnSp>
        <p:nvCxnSpPr>
          <p:cNvPr id="56" name="Google Shape;56;p1"/>
          <p:cNvCxnSpPr/>
          <p:nvPr/>
        </p:nvCxnSpPr>
        <p:spPr>
          <a:xfrm>
            <a:off x="663319" y="3718988"/>
            <a:ext cx="4134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" name="Google Shape;57;p1"/>
          <p:cNvSpPr txBox="1"/>
          <p:nvPr/>
        </p:nvSpPr>
        <p:spPr>
          <a:xfrm>
            <a:off x="663325" y="1586324"/>
            <a:ext cx="4293300" cy="17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KIT CONTENIDOS</a:t>
            </a:r>
            <a:endParaRPr b="0" i="0" sz="3400" u="none" cap="none" strike="noStrike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FARMACIAS</a:t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34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Enero</a:t>
            </a:r>
            <a:endParaRPr b="0" i="0" sz="3400" u="none" cap="none" strike="noStrike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Dibujo con letras&#10;&#10;Descripción generada automáticamente con confianza media" id="58" name="Google Shape;5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319" y="3955418"/>
            <a:ext cx="2447017" cy="5445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b="0"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64" name="Google Shape;64;p2"/>
          <p:cNvSpPr txBox="1"/>
          <p:nvPr/>
        </p:nvSpPr>
        <p:spPr>
          <a:xfrm>
            <a:off x="394243" y="888301"/>
            <a:ext cx="4261500" cy="38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s-ES" sz="9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</a:t>
            </a:r>
            <a:endParaRPr b="0" i="0" sz="900" u="none" cap="none" strike="noStrike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Un intestino contento es clave para el bienestar general de los más pequeños 🤩 Aquí van algunos tips divertidos: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🍏 ¡Colores en el plato! Anima a tus peques a disfrutar de una variedad de frutas y verduras coloridas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🍛 ¡Chefs en acción! Deja que los niños participen en la preparación y sirvan sus propios platos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🏃 ¡A moverse! Organiza una carrera o un juego en el jardín para mantener la energía activa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Y si es necesario, dale un impulso extra con Lactoflora Protector Intestinal infantil para mantener su microbiota intestinal en equilibrio 💪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Descubre toda la info en nuestra web (link en bio) 🔗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#Equilibratumundo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s-ES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" name="Google Shape;65;p2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-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2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2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2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2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2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2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2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2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Google Shape;76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1400" y="936412"/>
            <a:ext cx="3103201" cy="310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b="0"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82" name="Google Shape;82;p3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-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3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3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3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3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3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3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3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3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3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3"/>
          <p:cNvSpPr txBox="1"/>
          <p:nvPr/>
        </p:nvSpPr>
        <p:spPr>
          <a:xfrm>
            <a:off x="342599" y="588601"/>
            <a:ext cx="4572000" cy="20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0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¡Disfruta del invierno con estas bebidas que no solo te calentarán, sino que también cuidarán de tu bienestar interior!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Además, puedes añadir Lactoflora Suero Oral a tu rutina para una hidratación rápida y equilibrar tu microbiota. ¡La combinación perfecta para un invierno lleno de salud y vitalidad!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Más info en nuestra bio 🔗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#Equilibratumundo #probioticos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4" name="Google Shape;94;p3"/>
          <p:cNvPicPr preferRelativeResize="0"/>
          <p:nvPr/>
        </p:nvPicPr>
        <p:blipFill rotWithShape="1">
          <a:blip r:embed="rId3">
            <a:alphaModFix/>
          </a:blip>
          <a:srcRect b="317" l="0" r="0" t="317"/>
          <a:stretch/>
        </p:blipFill>
        <p:spPr>
          <a:xfrm>
            <a:off x="5290835" y="965301"/>
            <a:ext cx="1426550" cy="14175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</p:pic>
      <p:pic>
        <p:nvPicPr>
          <p:cNvPr id="95" name="Google Shape;95;p3"/>
          <p:cNvPicPr preferRelativeResize="0"/>
          <p:nvPr/>
        </p:nvPicPr>
        <p:blipFill rotWithShape="1">
          <a:blip r:embed="rId4">
            <a:alphaModFix/>
          </a:blip>
          <a:srcRect b="317" l="0" r="0" t="317"/>
          <a:stretch/>
        </p:blipFill>
        <p:spPr>
          <a:xfrm>
            <a:off x="5291748" y="2417754"/>
            <a:ext cx="1426550" cy="14175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</p:pic>
      <p:pic>
        <p:nvPicPr>
          <p:cNvPr id="96" name="Google Shape;96;p3"/>
          <p:cNvPicPr preferRelativeResize="0"/>
          <p:nvPr/>
        </p:nvPicPr>
        <p:blipFill rotWithShape="1">
          <a:blip r:embed="rId5">
            <a:alphaModFix/>
          </a:blip>
          <a:srcRect b="317" l="0" r="0" t="317"/>
          <a:stretch/>
        </p:blipFill>
        <p:spPr>
          <a:xfrm>
            <a:off x="6756760" y="2417754"/>
            <a:ext cx="1426550" cy="14175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</p:pic>
      <p:pic>
        <p:nvPicPr>
          <p:cNvPr id="97" name="Google Shape;97;p3"/>
          <p:cNvPicPr preferRelativeResize="0"/>
          <p:nvPr/>
        </p:nvPicPr>
        <p:blipFill rotWithShape="1">
          <a:blip r:embed="rId6">
            <a:alphaModFix/>
          </a:blip>
          <a:srcRect b="317" l="0" r="0" t="317"/>
          <a:stretch/>
        </p:blipFill>
        <p:spPr>
          <a:xfrm>
            <a:off x="6756760" y="965311"/>
            <a:ext cx="1426523" cy="1417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b="0"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03" name="Google Shape;103;p4"/>
          <p:cNvSpPr txBox="1"/>
          <p:nvPr/>
        </p:nvSpPr>
        <p:spPr>
          <a:xfrm>
            <a:off x="439000" y="1050000"/>
            <a:ext cx="3708900" cy="29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s-ES" sz="9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</a:t>
            </a:r>
            <a:endParaRPr b="0" i="0" sz="900" u="none" cap="none" strike="noStrike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¿Sabías que el síndrome del intestino irritable (SII) afecta a millones de personas en todo el mundo? 🌎💔 Este trastorno gastrointestinal puede manifestarse con síntomas como dolor abdominal, cambios en los hábitos intestinales y malestar general.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 gestión del estrés, una dieta equilibrada y la incorporación de probióticos pueden ayudar a aliviar los síntomas del colon irritable.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Entra en nuestra web y descubre el que mejor se adapta a tus necesidades (link en la bio) 🔗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#Equilibratumundo #expertoenprobioticos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s-ES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4" name="Google Shape;104;p4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-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4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4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4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4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4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2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4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4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4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4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4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 b="59" l="0" r="0" t="59"/>
          <a:stretch/>
        </p:blipFill>
        <p:spPr>
          <a:xfrm>
            <a:off x="5185475" y="938225"/>
            <a:ext cx="3103200" cy="3099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b="0"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21" name="Google Shape;121;p5"/>
          <p:cNvSpPr txBox="1"/>
          <p:nvPr/>
        </p:nvSpPr>
        <p:spPr>
          <a:xfrm>
            <a:off x="663375" y="1050000"/>
            <a:ext cx="4163100" cy="28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s-ES" sz="9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</a:t>
            </a:r>
            <a:endParaRPr b="0" i="0" sz="900" u="none" cap="none" strike="noStrike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 combinación de probióticos y prebióticos puede ser clave para aliviar el estreñimiento.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👉🏻 Alimentos como plátanos, avena y cebolla son ricos en prebióticos, que alimentan las bacterias beneficiosas en tu intestino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👉🏻 Lácteos como yogures o kéfir pueden ayudarte a mantener una microbiota intestinal saludable y favorecer la regularidad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Y si los complementas con Lactoflora Protector Intestinal conseguirás un mayor resultado para combatir el estreñimiento y fortalecer tu salud intestinal.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9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br>
              <a:rPr b="0" i="0" lang="es-E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2" name="Google Shape;122;p5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-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5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5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5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5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5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2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5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5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5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5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5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3" name="Google Shape;133;p5"/>
          <p:cNvPicPr preferRelativeResize="0"/>
          <p:nvPr/>
        </p:nvPicPr>
        <p:blipFill rotWithShape="1">
          <a:blip r:embed="rId5">
            <a:alphaModFix/>
          </a:blip>
          <a:srcRect b="9" l="0" r="0" t="19"/>
          <a:stretch/>
        </p:blipFill>
        <p:spPr>
          <a:xfrm>
            <a:off x="5185475" y="938225"/>
            <a:ext cx="3103200" cy="3099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b="0"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39" name="Google Shape;139;p6"/>
          <p:cNvSpPr txBox="1"/>
          <p:nvPr/>
        </p:nvSpPr>
        <p:spPr>
          <a:xfrm>
            <a:off x="381042" y="738451"/>
            <a:ext cx="4338300" cy="21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s-ES" sz="9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Instagram</a:t>
            </a:r>
            <a:r>
              <a:rPr b="1" i="0" lang="es-ES" sz="9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 b="0" i="0" sz="900" u="none" cap="none" strike="noStrike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¿Sientes pinchazos o quemazón? ¡Los probióticos pueden ser tus aliados mientras das pecho!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Los probióticos pueden ayudar a aliviar molestias locales en mastitis subagudas. Además, algunos probióticos han demostrado disminuir la dermatitis atópica y la sensibilización alérgica durante la lactancia.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Descubre en el link de la bio cómo los probióticos de Lactoflora pueden ser tu aliado perfecto 🤩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la gama experta en </a:t>
            </a:r>
            <a:r>
              <a:rPr lang="es-ES" sz="9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#probióticos</a:t>
            </a: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0" name="Google Shape;140;p6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-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6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6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6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6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6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2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6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6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6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6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1" name="Google Shape;151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94125" y="921688"/>
            <a:ext cx="3103201" cy="31032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b="0"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57" name="Google Shape;157;p7"/>
          <p:cNvSpPr txBox="1"/>
          <p:nvPr/>
        </p:nvSpPr>
        <p:spPr>
          <a:xfrm>
            <a:off x="428800" y="1101450"/>
            <a:ext cx="3363000" cy="31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s-ES" sz="9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</a:t>
            </a:r>
            <a:endParaRPr b="0" i="0" sz="900" u="none" cap="none" strike="noStrike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s-ES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¡Escucha atentamente! 👀 Después de fiestas, tu salud digestiva tiene un mensaje importante para ti: “Cuida de mí y mantén el equilibrio”.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Lactoflora Suero Oral con probióticos, fructooligosacáridos y sales minerales, te ayudará a rehidratar y equilibrar tu microbiota intestinal 💧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Escucha, cuida y equilibra tu mundo con #lactoflora 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Encuéntralo en tu farmacia más cercana 💙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#probioticos </a:t>
            </a:r>
            <a:r>
              <a:rPr lang="es-ES" sz="9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br>
              <a:rPr b="0" i="0" lang="es-ES" sz="1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8" name="Google Shape;158;p7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-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7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7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7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7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7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2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7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7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7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7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7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9" name="Google Shape;169;p7"/>
          <p:cNvPicPr preferRelativeResize="0"/>
          <p:nvPr/>
        </p:nvPicPr>
        <p:blipFill rotWithShape="1">
          <a:blip r:embed="rId4">
            <a:alphaModFix/>
          </a:blip>
          <a:srcRect b="59" l="0" r="0" t="59"/>
          <a:stretch/>
        </p:blipFill>
        <p:spPr>
          <a:xfrm>
            <a:off x="5185475" y="923612"/>
            <a:ext cx="3103200" cy="3099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b2c26fac48_1_0"/>
          <p:cNvSpPr txBox="1"/>
          <p:nvPr/>
        </p:nvSpPr>
        <p:spPr>
          <a:xfrm>
            <a:off x="312625" y="265400"/>
            <a:ext cx="195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CONTENT PLAN</a:t>
            </a:r>
            <a:endParaRPr b="0" i="0" sz="14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75" name="Google Shape;175;g2b2c26fac48_1_0"/>
          <p:cNvSpPr txBox="1"/>
          <p:nvPr/>
        </p:nvSpPr>
        <p:spPr>
          <a:xfrm>
            <a:off x="500734" y="738451"/>
            <a:ext cx="3784500" cy="23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s-ES" sz="9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</a:t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100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 cavidad oral es la puerta de tu ecosistema 🦷 ¡Equilíbrala con probióticos!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100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Lactoflora Salud bucodental está formulado con 1.000 millones de lactobacilos y pediococos vivos más vitamina D3 que te ayudarán a mantener la microflora de la cavidad oral contribuyendo al buen mantenimiento de los dientes en condiciones normales.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100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Encuéntralo en tu farmacia más cercana 💙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SzPts val="1100"/>
              <a:buNone/>
            </a:pPr>
            <a:r>
              <a:rPr lang="es-ES" sz="9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#SaludBucodental</a:t>
            </a: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9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#EcosistemaBucodental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6" name="Google Shape;176;g2b2c26fac48_1_0"/>
          <p:cNvSpPr txBox="1"/>
          <p:nvPr/>
        </p:nvSpPr>
        <p:spPr>
          <a:xfrm>
            <a:off x="6910100" y="4742175"/>
            <a:ext cx="2104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s-ES" sz="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©Viernes Agencia Creativa S.L., 2023. All rights reserved.</a:t>
            </a:r>
            <a:endParaRPr b="0" i="0" sz="5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g2b2c26fac48_1_0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g2b2c26fac48_1_0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g2b2c26fac48_1_0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g2b2c26fac48_1_0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b2c26fac48_1_0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g2b2c26fac48_1_0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g2b2c26fac48_1_0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g2b2c26fac48_1_0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g2b2c26fac48_1_0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g2b2c26fac48_1_0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7" name="Google Shape;187;g2b2c26fac48_1_0"/>
          <p:cNvPicPr preferRelativeResize="0"/>
          <p:nvPr/>
        </p:nvPicPr>
        <p:blipFill rotWithShape="1">
          <a:blip r:embed="rId5">
            <a:alphaModFix/>
          </a:blip>
          <a:srcRect b="59" l="0" r="0" t="59"/>
          <a:stretch/>
        </p:blipFill>
        <p:spPr>
          <a:xfrm>
            <a:off x="5185475" y="938237"/>
            <a:ext cx="3103199" cy="3099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Abel</dc:creator>
</cp:coreProperties>
</file>